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7" r:id="rId4"/>
    <p:sldId id="260" r:id="rId5"/>
    <p:sldId id="279" r:id="rId6"/>
    <p:sldId id="280" r:id="rId7"/>
    <p:sldId id="263" r:id="rId8"/>
    <p:sldId id="264" r:id="rId9"/>
    <p:sldId id="265" r:id="rId10"/>
    <p:sldId id="273" r:id="rId11"/>
    <p:sldId id="281" r:id="rId12"/>
    <p:sldId id="268" r:id="rId13"/>
    <p:sldId id="266" r:id="rId14"/>
    <p:sldId id="267" r:id="rId15"/>
    <p:sldId id="270" r:id="rId16"/>
    <p:sldId id="271" r:id="rId17"/>
    <p:sldId id="276" r:id="rId18"/>
    <p:sldId id="27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65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0C42D6-A8D7-496D-8E51-47709B3EA39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46DF67-4D5A-401A-AA52-A0228B0E95B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91680" y="2852936"/>
            <a:ext cx="6480720" cy="2160240"/>
          </a:xfrm>
          <a:prstGeom prst="rect">
            <a:avLst/>
          </a:prstGeom>
          <a:gradFill>
            <a:gsLst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74320"/>
            <a:ext cx="684076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Università degli Studi di Napoli</a:t>
            </a:r>
            <a:br>
              <a:rPr lang="it-IT" sz="3200" dirty="0" smtClean="0"/>
            </a:br>
            <a:r>
              <a:rPr lang="it-IT" sz="3200" dirty="0" smtClean="0"/>
              <a:t>Scuola di Specializzazione in Pediatria</a:t>
            </a:r>
            <a:endParaRPr lang="it-IT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12540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27784" y="1988840"/>
            <a:ext cx="423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28 novembre 2012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3278594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IPERGLICEMIA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AIF</a:t>
            </a:r>
          </a:p>
          <a:p>
            <a:pPr algn="ctr"/>
            <a:r>
              <a:rPr lang="it-IT" dirty="0" smtClean="0"/>
              <a:t>Valentina </a:t>
            </a:r>
            <a:r>
              <a:rPr lang="it-IT" dirty="0" err="1" smtClean="0"/>
              <a:t>Fattorusso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014605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TUTOR</a:t>
            </a:r>
          </a:p>
          <a:p>
            <a:pPr algn="ctr"/>
            <a:r>
              <a:rPr lang="it-IT" dirty="0" smtClean="0"/>
              <a:t>Prof. A. </a:t>
            </a:r>
            <a:r>
              <a:rPr lang="it-IT" dirty="0" err="1" smtClean="0"/>
              <a:t>Franzese</a:t>
            </a:r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296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r>
              <a:rPr lang="it-IT" dirty="0" smtClean="0"/>
              <a:t>Iperglicemia iatrogena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2" y="1164736"/>
            <a:ext cx="4610586" cy="132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48014"/>
            <a:ext cx="5538893" cy="11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165646"/>
            <a:ext cx="4968552" cy="11274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390" y="2197861"/>
            <a:ext cx="5122644" cy="108712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975" y="4334544"/>
            <a:ext cx="5257221" cy="125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84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191" y="4509120"/>
            <a:ext cx="3368327" cy="21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/>
          <a:lstStyle/>
          <a:p>
            <a:r>
              <a:rPr lang="it-IT" dirty="0" smtClean="0"/>
              <a:t>IPOTESI DIAGNOSTICHE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0527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DM1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68341" y="2852936"/>
            <a:ext cx="72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DM2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5796136" y="908720"/>
            <a:ext cx="2808312" cy="15841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2843808" y="908720"/>
            <a:ext cx="2664296" cy="1584176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00830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Età di esordio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40152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CONTRO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Auto- Ab negativi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HLA non compatibile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No sintomi e segni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128" y="2636912"/>
            <a:ext cx="2689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300830" y="285293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Familiarità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HOMA alterato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FPIR normale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7" y="2564904"/>
            <a:ext cx="2833241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796136" y="267175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CONTRO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Età di esordio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BMI nella norma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No </a:t>
            </a:r>
            <a:r>
              <a:rPr lang="it-IT" dirty="0" err="1" smtClean="0">
                <a:solidFill>
                  <a:prstClr val="black"/>
                </a:solidFill>
              </a:rPr>
              <a:t>acanthosis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nigricans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Profilo lipidico nella norma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44043" y="4365104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Iperglicemia indotta dalla terapia steroidea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4016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MODY</a:t>
            </a:r>
          </a:p>
          <a:p>
            <a:r>
              <a:rPr lang="en-US" dirty="0">
                <a:solidFill>
                  <a:prstClr val="black"/>
                </a:solidFill>
              </a:rPr>
              <a:t>(Maturity Onset Diabetes of the Young)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012160" y="4509120"/>
            <a:ext cx="313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Familiarità AD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Assenza di sintomi e segni di DM1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Assenza di </a:t>
            </a:r>
            <a:r>
              <a:rPr lang="it-IT" dirty="0" err="1" smtClean="0">
                <a:solidFill>
                  <a:prstClr val="black"/>
                </a:solidFill>
              </a:rPr>
              <a:t>kad</a:t>
            </a:r>
            <a:r>
              <a:rPr lang="it-IT" dirty="0" smtClean="0">
                <a:solidFill>
                  <a:prstClr val="black"/>
                </a:solidFill>
              </a:rPr>
              <a:t>, chetonemia, chetonuria e </a:t>
            </a:r>
            <a:r>
              <a:rPr lang="it-IT" dirty="0" err="1" smtClean="0">
                <a:solidFill>
                  <a:prstClr val="black"/>
                </a:solidFill>
              </a:rPr>
              <a:t>autoAb</a:t>
            </a:r>
            <a:r>
              <a:rPr lang="it-IT" dirty="0" smtClean="0">
                <a:solidFill>
                  <a:prstClr val="black"/>
                </a:solidFill>
              </a:rPr>
              <a:t> per DM1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Presenza di glicosuria!!!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331640" y="5229200"/>
            <a:ext cx="4151713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8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il MODY?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214737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Definizione: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Ereditarietà di tipo autosomico dominante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Insorgenza del diabete prima del 25° anno di età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Negatività degli autoanticorpi tipici del DM1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462351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Barbetti F.  Il «</a:t>
            </a:r>
            <a:r>
              <a:rPr lang="it-IT" sz="1200" dirty="0" err="1" smtClean="0"/>
              <a:t>Maturity</a:t>
            </a:r>
            <a:r>
              <a:rPr lang="it-IT" sz="1200" dirty="0" smtClean="0"/>
              <a:t> </a:t>
            </a:r>
            <a:r>
              <a:rPr lang="it-IT" sz="1200" dirty="0" err="1" smtClean="0"/>
              <a:t>Onset</a:t>
            </a:r>
            <a:r>
              <a:rPr lang="it-IT" sz="1200" dirty="0" smtClean="0"/>
              <a:t> </a:t>
            </a:r>
            <a:r>
              <a:rPr lang="it-IT" sz="1200" dirty="0" err="1" smtClean="0"/>
              <a:t>Diabetes</a:t>
            </a:r>
            <a:r>
              <a:rPr lang="it-IT" sz="1200" dirty="0" smtClean="0"/>
              <a:t> of the Young» (MODY). Biochimica Clinica, 2006, VOL. 30, N. 5-6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3276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MODY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43025"/>
            <a:ext cx="784887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541" y="1772816"/>
            <a:ext cx="211690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55493" y="6093296"/>
            <a:ext cx="247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ISPAD </a:t>
            </a:r>
            <a:r>
              <a:rPr lang="it-IT" dirty="0" err="1" smtClean="0"/>
              <a:t>guidelines</a:t>
            </a:r>
            <a:r>
              <a:rPr lang="it-IT" dirty="0" smtClean="0"/>
              <a:t>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976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MODY 3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67944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Rochelle</a:t>
            </a:r>
            <a:r>
              <a:rPr lang="it-IT" dirty="0" smtClean="0"/>
              <a:t> </a:t>
            </a:r>
            <a:r>
              <a:rPr lang="it-IT" dirty="0" err="1" smtClean="0"/>
              <a:t>Naylor</a:t>
            </a:r>
            <a:r>
              <a:rPr lang="it-IT" dirty="0" smtClean="0"/>
              <a:t> ,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Endocrinology</a:t>
            </a:r>
            <a:r>
              <a:rPr lang="it-IT" dirty="0" smtClean="0"/>
              <a:t> (2011)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84887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1043608" y="3501008"/>
            <a:ext cx="7848872" cy="115212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06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Indagine molecolare per MODY 3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8108"/>
            <a:ext cx="19408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9685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93128" y="177281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err="1" smtClean="0"/>
              <a:t>Microdelezione</a:t>
            </a:r>
            <a:r>
              <a:rPr lang="it-IT" sz="2800" u="sng" dirty="0" smtClean="0"/>
              <a:t> in eterozigosi dell’esone 6 del gene HNF1A</a:t>
            </a:r>
            <a:r>
              <a:rPr lang="it-IT" sz="2800" dirty="0" smtClean="0"/>
              <a:t>, che comporta l’alterazione P379fsdelCT a livello della proteina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8553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Switch terapia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048228"/>
            <a:ext cx="8064896" cy="10288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05027"/>
            <a:ext cx="8100391" cy="5201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75656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INSULINA</a:t>
            </a:r>
            <a:endParaRPr lang="it-IT" sz="2800" dirty="0"/>
          </a:p>
        </p:txBody>
      </p:sp>
      <p:sp>
        <p:nvSpPr>
          <p:cNvPr id="6" name="Freccia a destra 5"/>
          <p:cNvSpPr/>
          <p:nvPr/>
        </p:nvSpPr>
        <p:spPr>
          <a:xfrm>
            <a:off x="3923928" y="1484784"/>
            <a:ext cx="16561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13407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SULFANILUREE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71800" y="5795972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MIRIAM: </a:t>
            </a:r>
            <a:r>
              <a:rPr lang="it-IT" sz="1600" dirty="0" smtClean="0"/>
              <a:t>dosaggio maggiore di </a:t>
            </a:r>
            <a:r>
              <a:rPr lang="it-IT" sz="1600" dirty="0" err="1" smtClean="0"/>
              <a:t>gliclazide</a:t>
            </a:r>
            <a:r>
              <a:rPr lang="it-IT" sz="1600" dirty="0" smtClean="0"/>
              <a:t> rispetto ai pochi casi della letteratura</a:t>
            </a:r>
            <a:endParaRPr lang="it-I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85508"/>
            <a:ext cx="1721544" cy="17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89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4936592" cy="1143000"/>
          </a:xfrm>
        </p:spPr>
        <p:txBody>
          <a:bodyPr/>
          <a:lstStyle/>
          <a:p>
            <a:r>
              <a:rPr lang="it-IT" dirty="0" smtClean="0"/>
              <a:t>Take home </a:t>
            </a:r>
            <a:r>
              <a:rPr lang="it-IT" dirty="0" err="1" smtClean="0"/>
              <a:t>messages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606427" cy="15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 flipH="1">
            <a:off x="1043608" y="1605212"/>
            <a:ext cx="8100392" cy="0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475656" y="2060848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200" dirty="0" smtClean="0"/>
              <a:t>Non tutti i bambini hanno DM1</a:t>
            </a:r>
          </a:p>
          <a:p>
            <a:pPr marL="285750" indent="-285750">
              <a:buFontTx/>
              <a:buChar char="-"/>
            </a:pPr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Porre attenzione alla anamnesi</a:t>
            </a:r>
          </a:p>
          <a:p>
            <a:pPr marL="285750" indent="-285750">
              <a:buFontTx/>
              <a:buChar char="-"/>
            </a:pPr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Porre attenzione alla patogenesi della iperglicemia di tutti i bambini ed adolescenti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649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1026" name="Picture 2" descr="C:\Users\Dario Amato\Pictures\scrubsparkvz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31433" r="2" b="-31343"/>
          <a:stretch/>
        </p:blipFill>
        <p:spPr bwMode="auto">
          <a:xfrm>
            <a:off x="3563888" y="1596029"/>
            <a:ext cx="3276200" cy="46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64419" y="5211197"/>
            <a:ext cx="6875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 difficoltà non sta nel credere nelle nuove idee ma nel fuggire dalle vecchie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259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-171400"/>
            <a:ext cx="2923416" cy="10528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MIRIAM…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7647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EC: 7 anni e 9/12</a:t>
            </a:r>
          </a:p>
          <a:p>
            <a:r>
              <a:rPr lang="it-IT" dirty="0" smtClean="0"/>
              <a:t>Affetta dalla forma classica di iperplasia congenita del surrene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484784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Inviata in consulenza presso il nostro ambulatorio di diabetologia per riscontro occasionale di iperglicemia a digiuno (123 mg/dl pari a 6.83 </a:t>
            </a:r>
            <a:r>
              <a:rPr lang="it-IT" dirty="0" err="1" smtClean="0"/>
              <a:t>mmol</a:t>
            </a:r>
            <a:r>
              <a:rPr lang="it-IT" dirty="0" smtClean="0"/>
              <a:t>/L)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7624" y="350274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piccola presenta buone condizioni cliniche </a:t>
            </a:r>
            <a:r>
              <a:rPr lang="it-IT" dirty="0" smtClean="0"/>
              <a:t>generali, buon </a:t>
            </a:r>
            <a:r>
              <a:rPr lang="it-IT" dirty="0"/>
              <a:t>accrescimento </a:t>
            </a:r>
            <a:r>
              <a:rPr lang="it-IT" dirty="0" err="1" smtClean="0"/>
              <a:t>staturo-ponderale</a:t>
            </a:r>
            <a:r>
              <a:rPr lang="it-IT" dirty="0" smtClean="0"/>
              <a:t>, con stazionarietà del peso. Assenza di poliuria e polidipsia</a:t>
            </a:r>
            <a:endParaRPr lang="it-I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69829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76056" y="426696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P: 27.9 Kg (75°-90° </a:t>
            </a:r>
            <a:r>
              <a:rPr lang="it-IT" sz="2400" dirty="0" err="1" smtClean="0"/>
              <a:t>pct</a:t>
            </a:r>
            <a:r>
              <a:rPr lang="it-IT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H: 127.2 cm (50°-75° </a:t>
            </a:r>
            <a:r>
              <a:rPr lang="it-IT" sz="2400" dirty="0" err="1" smtClean="0"/>
              <a:t>pct</a:t>
            </a:r>
            <a:r>
              <a:rPr lang="it-IT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BMI: 17.2 Kg/m² (75° </a:t>
            </a:r>
            <a:r>
              <a:rPr lang="it-IT" sz="2400" dirty="0" err="1" smtClean="0"/>
              <a:t>pct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1115616" y="2204864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Decidiamo di valutare:</a:t>
            </a:r>
          </a:p>
          <a:p>
            <a:r>
              <a:rPr lang="it-IT" dirty="0" smtClean="0"/>
              <a:t>HbA1c: 6.9% (51 </a:t>
            </a:r>
            <a:r>
              <a:rPr lang="it-IT" dirty="0" err="1" smtClean="0"/>
              <a:t>mmol</a:t>
            </a:r>
            <a:r>
              <a:rPr lang="it-IT" dirty="0" smtClean="0"/>
              <a:t>/</a:t>
            </a:r>
            <a:r>
              <a:rPr lang="it-IT" dirty="0" err="1" smtClean="0"/>
              <a:t>mol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Multistix</a:t>
            </a:r>
            <a:r>
              <a:rPr lang="it-IT" dirty="0" smtClean="0"/>
              <a:t> urine : presenza di glicosuria,  assenza di chetonemia e </a:t>
            </a:r>
            <a:r>
              <a:rPr lang="it-IT" dirty="0" err="1" smtClean="0"/>
              <a:t>chetonuria</a:t>
            </a:r>
            <a:r>
              <a:rPr lang="it-IT" dirty="0" smtClean="0"/>
              <a:t>; </a:t>
            </a:r>
          </a:p>
          <a:p>
            <a:r>
              <a:rPr lang="it-IT" dirty="0" smtClean="0"/>
              <a:t>assenza di DKA.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463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359898"/>
            <a:ext cx="7579568" cy="1472184"/>
          </a:xfrm>
        </p:spPr>
        <p:txBody>
          <a:bodyPr/>
          <a:lstStyle/>
          <a:p>
            <a:pPr algn="ctr"/>
            <a:r>
              <a:rPr lang="it-IT" dirty="0" smtClean="0"/>
              <a:t>Familiarità ramo paterno per «DM2»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979712" y="2471668"/>
            <a:ext cx="288032" cy="28803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273361" y="2481337"/>
            <a:ext cx="288032" cy="288032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1" name="Connettore 4 10"/>
          <p:cNvCxnSpPr/>
          <p:nvPr/>
        </p:nvCxnSpPr>
        <p:spPr>
          <a:xfrm rot="5400000" flipH="1" flipV="1">
            <a:off x="7075757" y="2067700"/>
            <a:ext cx="44348" cy="1428344"/>
          </a:xfrm>
          <a:prstGeom prst="bentConnector3">
            <a:avLst>
              <a:gd name="adj1" fmla="val -43671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3" idx="2"/>
            <a:endCxn id="5" idx="4"/>
          </p:cNvCxnSpPr>
          <p:nvPr/>
        </p:nvCxnSpPr>
        <p:spPr>
          <a:xfrm rot="16200000" flipH="1">
            <a:off x="2765718" y="2117709"/>
            <a:ext cx="9669" cy="1293649"/>
          </a:xfrm>
          <a:prstGeom prst="bentConnector3">
            <a:avLst>
              <a:gd name="adj1" fmla="val 246425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stCxn id="1094" idx="0"/>
            <a:endCxn id="1088" idx="0"/>
          </p:cNvCxnSpPr>
          <p:nvPr/>
        </p:nvCxnSpPr>
        <p:spPr>
          <a:xfrm rot="5400000" flipH="1" flipV="1">
            <a:off x="7112570" y="2996953"/>
            <a:ext cx="31428" cy="1903635"/>
          </a:xfrm>
          <a:prstGeom prst="bentConnector3">
            <a:avLst>
              <a:gd name="adj1" fmla="val 82737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 rot="16200000" flipH="1">
            <a:off x="4476008" y="2561082"/>
            <a:ext cx="2253" cy="3381201"/>
          </a:xfrm>
          <a:prstGeom prst="bentConnector3">
            <a:avLst>
              <a:gd name="adj1" fmla="val 10246471"/>
            </a:avLst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nettore 4 1024"/>
          <p:cNvCxnSpPr>
            <a:stCxn id="1089" idx="0"/>
            <a:endCxn id="1091" idx="0"/>
          </p:cNvCxnSpPr>
          <p:nvPr/>
        </p:nvCxnSpPr>
        <p:spPr>
          <a:xfrm rot="16200000" flipH="1">
            <a:off x="4882611" y="4489506"/>
            <a:ext cx="6350" cy="1197706"/>
          </a:xfrm>
          <a:prstGeom prst="bentConnector3">
            <a:avLst>
              <a:gd name="adj1" fmla="val -36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ttore 4 1046"/>
          <p:cNvCxnSpPr>
            <a:stCxn id="1086" idx="0"/>
            <a:endCxn id="1090" idx="0"/>
          </p:cNvCxnSpPr>
          <p:nvPr/>
        </p:nvCxnSpPr>
        <p:spPr>
          <a:xfrm rot="16200000" flipH="1">
            <a:off x="2776377" y="3012666"/>
            <a:ext cx="31428" cy="1872208"/>
          </a:xfrm>
          <a:prstGeom prst="bentConnector3">
            <a:avLst>
              <a:gd name="adj1" fmla="val -72737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ttore 1 1056"/>
          <p:cNvCxnSpPr/>
          <p:nvPr/>
        </p:nvCxnSpPr>
        <p:spPr>
          <a:xfrm flipV="1">
            <a:off x="2786534" y="2996951"/>
            <a:ext cx="0" cy="9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ttore 1 1064"/>
          <p:cNvCxnSpPr/>
          <p:nvPr/>
        </p:nvCxnSpPr>
        <p:spPr>
          <a:xfrm flipV="1">
            <a:off x="7146000" y="2987999"/>
            <a:ext cx="0" cy="97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ttore 1 1079"/>
          <p:cNvCxnSpPr/>
          <p:nvPr/>
        </p:nvCxnSpPr>
        <p:spPr>
          <a:xfrm flipV="1">
            <a:off x="4885493" y="4473160"/>
            <a:ext cx="0" cy="39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3286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328613" cy="33496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108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8134"/>
            <a:ext cx="328613" cy="33496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</p:pic>
      <p:pic>
        <p:nvPicPr>
          <p:cNvPr id="108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795" y="3933056"/>
            <a:ext cx="3286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626" y="5085184"/>
            <a:ext cx="3286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4484"/>
            <a:ext cx="3286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157" y="5091534"/>
            <a:ext cx="3349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52316"/>
            <a:ext cx="3286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691" y="3964484"/>
            <a:ext cx="3286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64484"/>
            <a:ext cx="3286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96" name="Connettore 2 1095"/>
          <p:cNvCxnSpPr/>
          <p:nvPr/>
        </p:nvCxnSpPr>
        <p:spPr>
          <a:xfrm flipH="1" flipV="1">
            <a:off x="5652120" y="5373216"/>
            <a:ext cx="504056" cy="24110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ttore 1 1099"/>
          <p:cNvCxnSpPr/>
          <p:nvPr/>
        </p:nvCxnSpPr>
        <p:spPr>
          <a:xfrm flipV="1">
            <a:off x="1855986" y="2348880"/>
            <a:ext cx="555774" cy="4789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008112" y="5949280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Suggeriamo un monitoraggio delle </a:t>
            </a:r>
            <a:r>
              <a:rPr lang="it-IT" dirty="0" err="1" smtClean="0"/>
              <a:t>glicemie</a:t>
            </a:r>
            <a:r>
              <a:rPr lang="it-IT" dirty="0" smtClean="0"/>
              <a:t> a domicilio soprattutto postprandiali</a:t>
            </a:r>
          </a:p>
          <a:p>
            <a:r>
              <a:rPr lang="it-IT" dirty="0" smtClean="0"/>
              <a:t>(1-2 h dopo 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347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59632" y="620688"/>
            <a:ext cx="7476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Dopo 1 mese: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Peso: invariato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Aumento della glicemia a digiuno, con valori postprandiali anche di 200 mg/</a:t>
            </a:r>
            <a:r>
              <a:rPr lang="it-IT" sz="2800" dirty="0" err="1" smtClean="0"/>
              <a:t>dL</a:t>
            </a:r>
            <a:r>
              <a:rPr lang="it-IT" sz="2800" dirty="0" smtClean="0"/>
              <a:t> (11.11mmol/L)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HbA1c: 7.1% (+ 0.2% in 1 mese)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357301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decide quindi di: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Valutare autoanticorpi: GAD, IAA, IA2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Effettuare OGTT con </a:t>
            </a:r>
            <a:r>
              <a:rPr lang="it-IT" sz="2800" dirty="0" err="1" smtClean="0"/>
              <a:t>stix</a:t>
            </a:r>
            <a:r>
              <a:rPr lang="it-IT" sz="2800" dirty="0" smtClean="0"/>
              <a:t> urine per glicosuria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3727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OGTT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844824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GLICEMIE:</a:t>
            </a:r>
          </a:p>
          <a:p>
            <a:r>
              <a:rPr lang="it-IT" sz="2000" dirty="0" smtClean="0"/>
              <a:t>TO 118 mg/</a:t>
            </a:r>
            <a:r>
              <a:rPr lang="it-IT" sz="2000" dirty="0" err="1" smtClean="0"/>
              <a:t>dL</a:t>
            </a:r>
            <a:endParaRPr lang="it-IT" sz="2000" dirty="0" smtClean="0"/>
          </a:p>
          <a:p>
            <a:r>
              <a:rPr lang="it-IT" sz="2000" dirty="0" smtClean="0"/>
              <a:t>T30 217</a:t>
            </a:r>
          </a:p>
          <a:p>
            <a:r>
              <a:rPr lang="it-IT" sz="2000" dirty="0" smtClean="0"/>
              <a:t>T60 257</a:t>
            </a:r>
          </a:p>
          <a:p>
            <a:r>
              <a:rPr lang="it-IT" sz="2000" dirty="0" smtClean="0"/>
              <a:t>T90 234</a:t>
            </a:r>
          </a:p>
          <a:p>
            <a:r>
              <a:rPr lang="it-IT" sz="2000" dirty="0" smtClean="0"/>
              <a:t>T120 200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4008" y="184482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INSULINEMIE:</a:t>
            </a:r>
          </a:p>
          <a:p>
            <a:r>
              <a:rPr lang="it-IT" sz="2000" dirty="0" smtClean="0"/>
              <a:t>T0 12.8</a:t>
            </a:r>
          </a:p>
          <a:p>
            <a:r>
              <a:rPr lang="it-IT" sz="2000" dirty="0" smtClean="0"/>
              <a:t>T30 2.2</a:t>
            </a:r>
          </a:p>
          <a:p>
            <a:r>
              <a:rPr lang="it-IT" sz="2000" dirty="0" smtClean="0"/>
              <a:t>T60 6.1</a:t>
            </a:r>
          </a:p>
          <a:p>
            <a:r>
              <a:rPr lang="it-IT" sz="2000" dirty="0" smtClean="0"/>
              <a:t>T90 3.5</a:t>
            </a:r>
          </a:p>
          <a:p>
            <a:r>
              <a:rPr lang="it-IT" sz="2000" dirty="0" smtClean="0"/>
              <a:t>T120 9.1</a:t>
            </a:r>
            <a:endParaRPr lang="it-IT" sz="2000" dirty="0"/>
          </a:p>
        </p:txBody>
      </p:sp>
      <p:sp>
        <p:nvSpPr>
          <p:cNvPr id="6" name="Freccia in giù 5"/>
          <p:cNvSpPr/>
          <p:nvPr/>
        </p:nvSpPr>
        <p:spPr>
          <a:xfrm>
            <a:off x="2123728" y="3861048"/>
            <a:ext cx="1080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331640" y="4725144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02036" y="49411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DIABETE !!!</a:t>
            </a:r>
            <a:endParaRPr lang="it-IT" sz="2400" dirty="0"/>
          </a:p>
        </p:txBody>
      </p:sp>
      <p:sp>
        <p:nvSpPr>
          <p:cNvPr id="9" name="Callout con freccia a sinistra 8"/>
          <p:cNvSpPr/>
          <p:nvPr/>
        </p:nvSpPr>
        <p:spPr>
          <a:xfrm>
            <a:off x="5868144" y="2225311"/>
            <a:ext cx="2880320" cy="915657"/>
          </a:xfrm>
          <a:prstGeom prst="leftArrowCallout">
            <a:avLst>
              <a:gd name="adj1" fmla="val 8292"/>
              <a:gd name="adj2" fmla="val 13861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020272" y="24928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HOMA=3.7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499992" y="4073365"/>
            <a:ext cx="432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INSULINO RESISTENZA:  HOMA&gt;2.9</a:t>
            </a:r>
          </a:p>
          <a:p>
            <a:r>
              <a:rPr lang="it-IT" sz="2000" dirty="0" smtClean="0"/>
              <a:t>Ma </a:t>
            </a:r>
            <a:r>
              <a:rPr lang="it-IT" sz="2000" dirty="0" err="1" smtClean="0"/>
              <a:t>insulinemie</a:t>
            </a:r>
            <a:r>
              <a:rPr lang="it-IT" sz="2000" dirty="0" smtClean="0"/>
              <a:t> basse ai tempi successivi </a:t>
            </a:r>
            <a:endParaRPr lang="it-IT" sz="20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1619672" y="3393032"/>
            <a:ext cx="1152128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635896" y="5202778"/>
            <a:ext cx="550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 T0’ glicosuria 1+, che aumenta ai tempi successivi!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4026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/>
      <p:bldP spid="13" grpId="0"/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IVGTT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484784"/>
            <a:ext cx="2518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GLICEMIE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T0           100</a:t>
            </a:r>
          </a:p>
          <a:p>
            <a:r>
              <a:rPr lang="it-IT" sz="2400" dirty="0" smtClean="0"/>
              <a:t>T30          235</a:t>
            </a:r>
          </a:p>
          <a:p>
            <a:r>
              <a:rPr lang="it-IT" sz="2400" dirty="0" smtClean="0"/>
              <a:t>T60          180</a:t>
            </a:r>
          </a:p>
          <a:p>
            <a:r>
              <a:rPr lang="it-IT" sz="2400" dirty="0" smtClean="0"/>
              <a:t>T90          135</a:t>
            </a:r>
          </a:p>
          <a:p>
            <a:r>
              <a:rPr lang="it-IT" sz="2400" dirty="0" smtClean="0"/>
              <a:t>T120         123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155679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INSULINEMIE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T0    5</a:t>
            </a:r>
          </a:p>
          <a:p>
            <a:r>
              <a:rPr lang="it-IT" sz="2400" dirty="0" smtClean="0"/>
              <a:t>T1    41.1</a:t>
            </a:r>
          </a:p>
          <a:p>
            <a:r>
              <a:rPr lang="it-IT" sz="2400" dirty="0" smtClean="0"/>
              <a:t>T3    27.5</a:t>
            </a:r>
          </a:p>
          <a:p>
            <a:r>
              <a:rPr lang="it-IT" sz="2400" dirty="0" smtClean="0"/>
              <a:t>T15  31.3</a:t>
            </a:r>
            <a:endParaRPr lang="it-IT" sz="2400" dirty="0"/>
          </a:p>
        </p:txBody>
      </p:sp>
      <p:sp>
        <p:nvSpPr>
          <p:cNvPr id="5" name="Callout con freccia in su 4"/>
          <p:cNvSpPr/>
          <p:nvPr/>
        </p:nvSpPr>
        <p:spPr>
          <a:xfrm>
            <a:off x="4139952" y="4092472"/>
            <a:ext cx="2880320" cy="2000824"/>
          </a:xfrm>
          <a:prstGeom prst="upArrowCallout">
            <a:avLst>
              <a:gd name="adj1" fmla="val 9608"/>
              <a:gd name="adj2" fmla="val 13861"/>
              <a:gd name="adj3" fmla="val 25000"/>
              <a:gd name="adj4" fmla="val 52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50928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FPIR: 68.6 (NORMALE/BASSA) </a:t>
            </a:r>
          </a:p>
        </p:txBody>
      </p:sp>
    </p:spTree>
    <p:extLst>
      <p:ext uri="{BB962C8B-B14F-4D97-AF65-F5344CB8AC3E}">
        <p14:creationId xmlns:p14="http://schemas.microsoft.com/office/powerpoint/2010/main" xmlns="" val="37135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837273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GAD, IAA, IA2       </a:t>
            </a:r>
            <a:r>
              <a:rPr lang="it-IT" sz="2000" dirty="0" smtClean="0">
                <a:sym typeface="Wingdings" pitchFamily="2" charset="2"/>
              </a:rPr>
              <a:t>   NEGATIVI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HLA                         NON COMPATIBILE CON DM1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ESAME URINE          GLICOSURIA  ANCHE CON 				GLICEMIA &lt; 150 mg/</a:t>
            </a:r>
            <a:r>
              <a:rPr lang="it-IT" sz="2000" dirty="0" err="1" smtClean="0">
                <a:sym typeface="Wingdings" pitchFamily="2" charset="2"/>
              </a:rPr>
              <a:t>dL</a:t>
            </a:r>
            <a:r>
              <a:rPr lang="it-IT" sz="2000" dirty="0" smtClean="0">
                <a:sym typeface="Wingdings" pitchFamily="2" charset="2"/>
              </a:rPr>
              <a:t> </a:t>
            </a:r>
          </a:p>
          <a:p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430761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VIENE INIZIATA TERAPIA INSULINICA: 4 U di insulina ultrarapida prima di pranzo e 4 U prima di cena (dose 0,28 UI/Kg/die)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2535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RICAPITOLANDO…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772816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Piccola di circa 8 anni normopeso con: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Intolleranza glucidica a digiuno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Diabete al T120’ dell’ OGTT e postprandiale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/>
              <a:t>Insulinemie</a:t>
            </a:r>
            <a:r>
              <a:rPr lang="it-IT" sz="2400" dirty="0" smtClean="0"/>
              <a:t> basse rispetto alle glicemie all’OGTT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FPIR normale all’IVGTT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Autoanticorpi per DM1 negativi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Presenza di glicosuria anche a valori non soglia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Assenza di chetoni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2760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191" y="4509120"/>
            <a:ext cx="3368327" cy="21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/>
          <a:lstStyle/>
          <a:p>
            <a:r>
              <a:rPr lang="it-IT" dirty="0" smtClean="0"/>
              <a:t>IPOTESI DIAGNOSTICHE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0527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68341" y="2852936"/>
            <a:ext cx="72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DM2</a:t>
            </a:r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5796136" y="908720"/>
            <a:ext cx="2664296" cy="15841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2843808" y="908720"/>
            <a:ext cx="2664296" cy="1584176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300830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</a:t>
            </a:r>
          </a:p>
          <a:p>
            <a:r>
              <a:rPr lang="it-IT" dirty="0" smtClean="0"/>
              <a:t>Età di esordio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40152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</a:t>
            </a:r>
          </a:p>
          <a:p>
            <a:r>
              <a:rPr lang="it-IT" dirty="0" smtClean="0"/>
              <a:t>Auto- Ab negativi</a:t>
            </a:r>
          </a:p>
          <a:p>
            <a:r>
              <a:rPr lang="it-IT" dirty="0" smtClean="0"/>
              <a:t>HLA non compatibile</a:t>
            </a:r>
          </a:p>
          <a:p>
            <a:r>
              <a:rPr lang="it-IT" dirty="0" smtClean="0"/>
              <a:t>No sintomi e segni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128" y="2636912"/>
            <a:ext cx="2689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300830" y="285293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</a:t>
            </a:r>
          </a:p>
          <a:p>
            <a:r>
              <a:rPr lang="it-IT" dirty="0" smtClean="0"/>
              <a:t>Familiarità</a:t>
            </a:r>
          </a:p>
          <a:p>
            <a:r>
              <a:rPr lang="it-IT" dirty="0" smtClean="0"/>
              <a:t>HOMA alterato</a:t>
            </a:r>
          </a:p>
          <a:p>
            <a:r>
              <a:rPr lang="it-IT" dirty="0" smtClean="0"/>
              <a:t>FPIR normale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7" y="2564904"/>
            <a:ext cx="2689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796136" y="267175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</a:t>
            </a:r>
          </a:p>
          <a:p>
            <a:r>
              <a:rPr lang="it-IT" dirty="0" smtClean="0"/>
              <a:t>Età di esordio</a:t>
            </a:r>
          </a:p>
          <a:p>
            <a:r>
              <a:rPr lang="it-IT" dirty="0" smtClean="0"/>
              <a:t>BMI nella norma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acanthosis</a:t>
            </a:r>
            <a:r>
              <a:rPr lang="it-IT" dirty="0" smtClean="0"/>
              <a:t> </a:t>
            </a:r>
            <a:r>
              <a:rPr lang="it-IT" dirty="0" err="1" smtClean="0"/>
              <a:t>nigricans</a:t>
            </a:r>
            <a:endParaRPr lang="it-IT" dirty="0" smtClean="0"/>
          </a:p>
          <a:p>
            <a:r>
              <a:rPr lang="it-IT" dirty="0" smtClean="0"/>
              <a:t>Profilo lipidico nella norma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44043" y="4365104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Iperglicemia indotta dalla terapia steroidea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4016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MODY</a:t>
            </a:r>
          </a:p>
          <a:p>
            <a:r>
              <a:rPr lang="en-US" dirty="0"/>
              <a:t>(Maturity Onset Diabetes of the Young)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187624" y="4365104"/>
            <a:ext cx="4439567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012160" y="4509120"/>
            <a:ext cx="313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</a:t>
            </a:r>
          </a:p>
          <a:p>
            <a:r>
              <a:rPr lang="it-IT" dirty="0" smtClean="0"/>
              <a:t>Familiarità AD</a:t>
            </a:r>
          </a:p>
          <a:p>
            <a:r>
              <a:rPr lang="it-IT" dirty="0" smtClean="0"/>
              <a:t>Assenza di sintomi e segni di DM1</a:t>
            </a:r>
          </a:p>
          <a:p>
            <a:r>
              <a:rPr lang="it-IT" dirty="0" smtClean="0"/>
              <a:t>Assenza di </a:t>
            </a:r>
            <a:r>
              <a:rPr lang="it-IT" dirty="0" err="1" smtClean="0"/>
              <a:t>kad</a:t>
            </a:r>
            <a:r>
              <a:rPr lang="it-IT" dirty="0" smtClean="0"/>
              <a:t>, chetonemia, chetonuria e </a:t>
            </a:r>
            <a:r>
              <a:rPr lang="it-IT" dirty="0" err="1" smtClean="0"/>
              <a:t>autoAb</a:t>
            </a:r>
            <a:r>
              <a:rPr lang="it-IT" dirty="0" smtClean="0"/>
              <a:t> per DM1</a:t>
            </a:r>
          </a:p>
          <a:p>
            <a:r>
              <a:rPr lang="it-IT" dirty="0" smtClean="0"/>
              <a:t>Presenza di glicosuria!!!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191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692</Words>
  <Application>Microsoft Office PowerPoint</Application>
  <PresentationFormat>Presentazione su schermo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Solstizio</vt:lpstr>
      <vt:lpstr>Università degli Studi di Napoli Scuola di Specializzazione in Pediatria</vt:lpstr>
      <vt:lpstr> MIRIAM…</vt:lpstr>
      <vt:lpstr>Familiarità ramo paterno per «DM2»</vt:lpstr>
      <vt:lpstr>Diapositiva 4</vt:lpstr>
      <vt:lpstr>OGTT</vt:lpstr>
      <vt:lpstr>IVGTT</vt:lpstr>
      <vt:lpstr>LABORATORIO</vt:lpstr>
      <vt:lpstr>RICAPITOLANDO…</vt:lpstr>
      <vt:lpstr>IPOTESI DIAGNOSTICHE</vt:lpstr>
      <vt:lpstr>Iperglicemia iatrogena</vt:lpstr>
      <vt:lpstr>IPOTESI DIAGNOSTICHE</vt:lpstr>
      <vt:lpstr>Cos’è il MODY?</vt:lpstr>
      <vt:lpstr>MODY</vt:lpstr>
      <vt:lpstr>MODY 3</vt:lpstr>
      <vt:lpstr>Indagine molecolare per MODY 3</vt:lpstr>
      <vt:lpstr>Switch terapia</vt:lpstr>
      <vt:lpstr>Take home messages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MIRIAM</dc:title>
  <dc:creator>Pia</dc:creator>
  <cp:lastModifiedBy>nuovo</cp:lastModifiedBy>
  <cp:revision>59</cp:revision>
  <dcterms:created xsi:type="dcterms:W3CDTF">2012-11-15T16:06:49Z</dcterms:created>
  <dcterms:modified xsi:type="dcterms:W3CDTF">2013-02-26T08:41:09Z</dcterms:modified>
</cp:coreProperties>
</file>